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366" r:id="rId6"/>
    <p:sldId id="383" r:id="rId7"/>
    <p:sldId id="386" r:id="rId8"/>
    <p:sldId id="384" r:id="rId9"/>
    <p:sldId id="387" r:id="rId10"/>
    <p:sldId id="388" r:id="rId11"/>
    <p:sldId id="389" r:id="rId12"/>
    <p:sldId id="390" r:id="rId13"/>
    <p:sldId id="391" r:id="rId14"/>
    <p:sldId id="392" r:id="rId15"/>
    <p:sldId id="394" r:id="rId16"/>
    <p:sldId id="393" r:id="rId17"/>
    <p:sldId id="395" r:id="rId18"/>
    <p:sldId id="396" r:id="rId19"/>
    <p:sldId id="3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94082" autoAdjust="0"/>
  </p:normalViewPr>
  <p:slideViewPr>
    <p:cSldViewPr snapToGrid="0">
      <p:cViewPr varScale="1">
        <p:scale>
          <a:sx n="120" d="100"/>
          <a:sy n="120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416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188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802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37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983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9175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46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845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441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018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385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151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171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5/22/24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brute-force-algorithms-explained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programiz.com/dsa/dynamic-programm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gramiz.com/dsa/divide-and-conquer" TargetMode="External"/><Relationship Id="rId5" Type="http://schemas.openxmlformats.org/officeDocument/2006/relationships/hyperlink" Target="https://www.programiz.com/dsa/greedy-algorithm" TargetMode="External"/><Relationship Id="rId4" Type="http://schemas.openxmlformats.org/officeDocument/2006/relationships/hyperlink" Target="https://medium.com/swlh/strategies-in-algorithm-design-17029c7beb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Strategies in Designing Algorithms</a:t>
            </a: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Greedy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8267" y="1630738"/>
            <a:ext cx="565747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300" dirty="0"/>
              <a:t>One examples is Dijkstra’s Algorithm to find the </a:t>
            </a:r>
            <a:r>
              <a:rPr lang="en-US" sz="2300" b="1" dirty="0">
                <a:solidFill>
                  <a:srgbClr val="0070C0"/>
                </a:solidFill>
              </a:rPr>
              <a:t>shortest distance between two vertices</a:t>
            </a:r>
          </a:p>
          <a:p>
            <a:pPr algn="l" fontAlgn="base"/>
            <a:endParaRPr lang="en-US" sz="2300" b="1" dirty="0"/>
          </a:p>
          <a:p>
            <a:pPr algn="l" fontAlgn="base"/>
            <a:r>
              <a:rPr lang="en-US" sz="2400" b="0" i="0" dirty="0">
                <a:effectLst/>
                <a:latin typeface="euclid_circular_a"/>
              </a:rPr>
              <a:t>The algorithm uses a greedy approach in the sense that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euclid_circular_a"/>
              </a:rPr>
              <a:t>we find the next best solution/path </a:t>
            </a:r>
            <a:r>
              <a:rPr lang="en-US" sz="2400" b="0" i="0" dirty="0">
                <a:effectLst/>
                <a:latin typeface="euclid_circular_a"/>
              </a:rPr>
              <a:t>hoping that the end result is the best solution for the whole problem.</a:t>
            </a:r>
            <a:endParaRPr lang="en-US" sz="2300" b="1" dirty="0"/>
          </a:p>
        </p:txBody>
      </p:sp>
      <p:pic>
        <p:nvPicPr>
          <p:cNvPr id="5" name="Picture 4" descr="A diagram of a city&#10;&#10;Description automatically generated">
            <a:extLst>
              <a:ext uri="{FF2B5EF4-FFF2-40B4-BE49-F238E27FC236}">
                <a16:creationId xmlns:a16="http://schemas.microsoft.com/office/drawing/2014/main" id="{1B6E503E-26FD-18C6-5C68-BD044575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6" y="1630738"/>
            <a:ext cx="5528475" cy="31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828" y="377407"/>
            <a:ext cx="10254343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Dynamic Programming </a:t>
            </a:r>
            <a:r>
              <a:rPr lang="en-PH" sz="5000" b="1" dirty="0"/>
              <a:t>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B050"/>
                </a:solidFill>
              </a:rPr>
              <a:t>Dynamic Programming </a:t>
            </a:r>
            <a:r>
              <a:rPr lang="en-US" sz="2400" dirty="0"/>
              <a:t>is an approach for solving a problem by breaking down a problem into smaller overlapping sub-problems and stores the results of sub-problems to avoid redundant calculations</a:t>
            </a:r>
          </a:p>
        </p:txBody>
      </p:sp>
    </p:spTree>
    <p:extLst>
      <p:ext uri="{BB962C8B-B14F-4D97-AF65-F5344CB8AC3E}">
        <p14:creationId xmlns:p14="http://schemas.microsoft.com/office/powerpoint/2010/main" val="412483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828" y="377407"/>
            <a:ext cx="10254343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Dynamic Programming </a:t>
            </a:r>
            <a:r>
              <a:rPr lang="en-PH" sz="5000" b="1" dirty="0"/>
              <a:t>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38208-9373-1DF2-424B-D0E4BB7B85E1}"/>
              </a:ext>
            </a:extLst>
          </p:cNvPr>
          <p:cNvSpPr txBox="1"/>
          <p:nvPr/>
        </p:nvSpPr>
        <p:spPr>
          <a:xfrm>
            <a:off x="863938" y="1710275"/>
            <a:ext cx="10464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Dynamic programming works by storing the result of subproblems so that when their solutions are required, they are at hand and we do not need to recalculate them.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This technique of storing the value of subproblems is called </a:t>
            </a:r>
            <a:r>
              <a:rPr lang="en-US" sz="2400" b="1" dirty="0" err="1">
                <a:solidFill>
                  <a:srgbClr val="0070C0"/>
                </a:solidFill>
              </a:rPr>
              <a:t>memoization</a:t>
            </a:r>
            <a:r>
              <a:rPr lang="en-US" sz="2400" dirty="0"/>
              <a:t>. By saving the values in the array, we save time for computations of sub-problems we have already come across.</a:t>
            </a:r>
          </a:p>
        </p:txBody>
      </p:sp>
    </p:spTree>
    <p:extLst>
      <p:ext uri="{BB962C8B-B14F-4D97-AF65-F5344CB8AC3E}">
        <p14:creationId xmlns:p14="http://schemas.microsoft.com/office/powerpoint/2010/main" val="381147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7150"/>
            <a:ext cx="9693349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2830108"/>
            <a:ext cx="10642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classic real-world example of dynamic programming is the "</a:t>
            </a:r>
            <a:r>
              <a:rPr lang="en-US" sz="2400" b="1" dirty="0">
                <a:solidFill>
                  <a:srgbClr val="0070C0"/>
                </a:solidFill>
              </a:rPr>
              <a:t>Fibonacci sequence</a:t>
            </a:r>
            <a:r>
              <a:rPr lang="en-US" sz="2400" dirty="0"/>
              <a:t>" problem.</a:t>
            </a:r>
            <a:endParaRPr lang="en-PH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39987-A936-4CB9-A30E-FC69102979C5}"/>
              </a:ext>
            </a:extLst>
          </p:cNvPr>
          <p:cNvSpPr txBox="1"/>
          <p:nvPr/>
        </p:nvSpPr>
        <p:spPr>
          <a:xfrm>
            <a:off x="795277" y="3989813"/>
            <a:ext cx="10601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Fibonacci sequence is a series of numbers where </a:t>
            </a:r>
            <a:r>
              <a:rPr lang="en-US" sz="2400" b="1" dirty="0">
                <a:solidFill>
                  <a:srgbClr val="0070C0"/>
                </a:solidFill>
              </a:rPr>
              <a:t>each number is the sum of the two preceding ones, 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usually starting with 0 and 1.</a:t>
            </a:r>
          </a:p>
          <a:p>
            <a:endParaRPr lang="en-US" sz="2400" dirty="0">
              <a:solidFill>
                <a:srgbClr val="0D0D0D"/>
              </a:solidFill>
              <a:latin typeface="Söhne"/>
            </a:endParaRPr>
          </a:p>
          <a:p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So the sequence goes: 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0, 1, 1, 2, 3, 5, 8, 13, 21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, and so on.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88507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7150"/>
            <a:ext cx="9693349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3136838"/>
            <a:ext cx="10642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you want to find the nth Fibonacci number, a </a:t>
            </a:r>
            <a:r>
              <a:rPr lang="en-US" sz="2400" b="1" dirty="0">
                <a:solidFill>
                  <a:srgbClr val="0070C0"/>
                </a:solidFill>
              </a:rPr>
              <a:t>recursive approach </a:t>
            </a:r>
            <a:r>
              <a:rPr lang="en-US" sz="2400" dirty="0"/>
              <a:t>can be used, where you calculate each number by adding the two preceding numbers.</a:t>
            </a:r>
          </a:p>
          <a:p>
            <a:endParaRPr lang="en-US" sz="2400" dirty="0"/>
          </a:p>
          <a:p>
            <a:r>
              <a:rPr lang="en-US" sz="2400" dirty="0"/>
              <a:t> However, this recursive approach can become inefficient very quickly </a:t>
            </a:r>
            <a:r>
              <a:rPr lang="en-US" sz="2400" b="1" dirty="0">
                <a:solidFill>
                  <a:srgbClr val="FF0000"/>
                </a:solidFill>
              </a:rPr>
              <a:t>because it recalculates </a:t>
            </a:r>
            <a:r>
              <a:rPr lang="en-US" sz="2400" dirty="0"/>
              <a:t>the values of the Fibonacci sequence multiple times.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69753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97150"/>
            <a:ext cx="9629553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3136838"/>
            <a:ext cx="10642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Dynamic Programming, instead of recalculating the Fibonacci numbers every time, each Fibonacci number is </a:t>
            </a:r>
            <a:r>
              <a:rPr lang="en-US" sz="2400" b="1" dirty="0">
                <a:solidFill>
                  <a:srgbClr val="0070C0"/>
                </a:solidFill>
              </a:rPr>
              <a:t>stored in an array or table for future use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This approach reduces redundant calculations and improves the time complexity of the algorithm significantly, making it much faster, especially for large values of n.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63520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hlinkClick r:id="rId4"/>
              </a:rPr>
              <a:t>https://medium.com/swlh/strategies-in-algorithm-design-17029c7beb57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5"/>
              </a:rPr>
              <a:t>https://www.programiz.com/dsa/greedy-algorithm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6"/>
              </a:rPr>
              <a:t>https://www.programiz.com/dsa/divide-and-conquer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7"/>
              </a:rPr>
              <a:t>https://www.programiz.com/dsa/dynamic-programming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8"/>
              </a:rPr>
              <a:t>https://www.freecodecamp.org/news/brute-force-algorithms-explained/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140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07063"/>
            <a:ext cx="11273589" cy="4435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Algorithm and Strategy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Brute Force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Divide and Conquer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Greedy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Dynamic Programming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400" b="1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 and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939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One very important aspect of problem-solving is devising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ource-serif-pro"/>
              </a:rPr>
              <a:t>good strategies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ECED0-074F-842D-FB4D-CB062B73C4C7}"/>
              </a:ext>
            </a:extLst>
          </p:cNvPr>
          <p:cNvSpPr txBox="1"/>
          <p:nvPr/>
        </p:nvSpPr>
        <p:spPr>
          <a:xfrm>
            <a:off x="525612" y="2723222"/>
            <a:ext cx="755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 of Strategy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B050"/>
                </a:solidFill>
              </a:rPr>
              <a:t>strategy</a:t>
            </a:r>
            <a:r>
              <a:rPr lang="en-US" sz="2400" dirty="0"/>
              <a:t> is an approach (or a series of approaches) devised to solve a computational problem.</a:t>
            </a:r>
            <a:endParaRPr lang="en-P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252B6-2F07-E156-D767-1D46F8443F4C}"/>
              </a:ext>
            </a:extLst>
          </p:cNvPr>
          <p:cNvSpPr txBox="1"/>
          <p:nvPr/>
        </p:nvSpPr>
        <p:spPr>
          <a:xfrm>
            <a:off x="525611" y="4230835"/>
            <a:ext cx="755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 of Algorithm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sequence of computational steps that transform the input to an output.</a:t>
            </a:r>
            <a:endParaRPr lang="en-PH" sz="2400" dirty="0"/>
          </a:p>
        </p:txBody>
      </p:sp>
      <p:pic>
        <p:nvPicPr>
          <p:cNvPr id="9" name="Picture 8" descr="A cartoon of a sad face on a computer&#10;&#10;Description automatically generated">
            <a:extLst>
              <a:ext uri="{FF2B5EF4-FFF2-40B4-BE49-F238E27FC236}">
                <a16:creationId xmlns:a16="http://schemas.microsoft.com/office/drawing/2014/main" id="{9454599C-3933-69FD-6F36-971A83D2A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94" y="3546078"/>
            <a:ext cx="3242183" cy="18850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 and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939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242424"/>
                </a:solidFill>
                <a:latin typeface="source-serif-pro"/>
              </a:rPr>
              <a:t>T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here are many strategies for designin</a:t>
            </a:r>
            <a:r>
              <a:rPr lang="en-US" sz="2400" dirty="0">
                <a:solidFill>
                  <a:srgbClr val="242424"/>
                </a:solidFill>
                <a:latin typeface="source-serif-pro"/>
              </a:rPr>
              <a:t>g algorithms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ECED0-074F-842D-FB4D-CB062B73C4C7}"/>
              </a:ext>
            </a:extLst>
          </p:cNvPr>
          <p:cNvSpPr txBox="1"/>
          <p:nvPr/>
        </p:nvSpPr>
        <p:spPr>
          <a:xfrm>
            <a:off x="525611" y="4609928"/>
            <a:ext cx="1705959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Brute Force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D962-E70F-AD50-6BB2-82F2482B5CDC}"/>
              </a:ext>
            </a:extLst>
          </p:cNvPr>
          <p:cNvSpPr txBox="1"/>
          <p:nvPr/>
        </p:nvSpPr>
        <p:spPr>
          <a:xfrm>
            <a:off x="5837464" y="4626387"/>
            <a:ext cx="2321379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Greedy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7AD2-9967-BA04-4128-50A130E627E7}"/>
              </a:ext>
            </a:extLst>
          </p:cNvPr>
          <p:cNvSpPr txBox="1"/>
          <p:nvPr/>
        </p:nvSpPr>
        <p:spPr>
          <a:xfrm>
            <a:off x="2652031" y="4609755"/>
            <a:ext cx="2764972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Divide and Conquer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0793B-1BE0-841C-D43F-331CEA5EAF50}"/>
              </a:ext>
            </a:extLst>
          </p:cNvPr>
          <p:cNvSpPr txBox="1"/>
          <p:nvPr/>
        </p:nvSpPr>
        <p:spPr>
          <a:xfrm>
            <a:off x="8579304" y="4607337"/>
            <a:ext cx="3075213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Dynamic Programming</a:t>
            </a:r>
          </a:p>
        </p:txBody>
      </p:sp>
      <p:pic>
        <p:nvPicPr>
          <p:cNvPr id="14" name="Picture 13" descr="A person holding a combination lock&#10;&#10;Description automatically generated">
            <a:extLst>
              <a:ext uri="{FF2B5EF4-FFF2-40B4-BE49-F238E27FC236}">
                <a16:creationId xmlns:a16="http://schemas.microsoft.com/office/drawing/2014/main" id="{198FF4DD-1349-67A6-532C-9B577CB7F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6" y="2922895"/>
            <a:ext cx="1404788" cy="14047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red squares on a white background&#10;&#10;Description automatically generated">
            <a:extLst>
              <a:ext uri="{FF2B5EF4-FFF2-40B4-BE49-F238E27FC236}">
                <a16:creationId xmlns:a16="http://schemas.microsoft.com/office/drawing/2014/main" id="{ADB01D59-7EBB-7C04-7FB3-26F0AA888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1" y="2930578"/>
            <a:ext cx="2764972" cy="1555297"/>
          </a:xfrm>
          <a:prstGeom prst="rect">
            <a:avLst/>
          </a:prstGeom>
        </p:spPr>
      </p:pic>
      <p:pic>
        <p:nvPicPr>
          <p:cNvPr id="24" name="Picture 23" descr="A diagram of a city&#10;&#10;Description automatically generated">
            <a:extLst>
              <a:ext uri="{FF2B5EF4-FFF2-40B4-BE49-F238E27FC236}">
                <a16:creationId xmlns:a16="http://schemas.microsoft.com/office/drawing/2014/main" id="{D178C7E0-5D96-ADD2-019E-77CF60850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36" y="2869275"/>
            <a:ext cx="2704864" cy="1555297"/>
          </a:xfrm>
          <a:prstGeom prst="rect">
            <a:avLst/>
          </a:prstGeom>
        </p:spPr>
      </p:pic>
      <p:pic>
        <p:nvPicPr>
          <p:cNvPr id="26" name="Picture 25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A822C4D2-4E77-8A04-A9F7-CEF2FAD3D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04" y="3157807"/>
            <a:ext cx="3370262" cy="11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Brute Force Approach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This is the simplest approach where </a:t>
            </a:r>
            <a:r>
              <a:rPr lang="en-US" sz="2400" b="1" dirty="0">
                <a:solidFill>
                  <a:srgbClr val="0070C0"/>
                </a:solidFill>
              </a:rPr>
              <a:t>you exhaustively try all possible solutions</a:t>
            </a:r>
            <a:r>
              <a:rPr lang="en-US" sz="2400" dirty="0"/>
              <a:t> and select the best one.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very straightforward approach but can be </a:t>
            </a:r>
            <a:r>
              <a:rPr lang="en-US" sz="2400" b="1" dirty="0">
                <a:solidFill>
                  <a:srgbClr val="0070C0"/>
                </a:solidFill>
              </a:rPr>
              <a:t>inefficient for large problem sizes due to its time complexity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14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Brute Force Approach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8F01E5-9DD2-5DD7-64D3-82538770E359}"/>
                  </a:ext>
                </a:extLst>
              </p:cNvPr>
              <p:cNvSpPr txBox="1"/>
              <p:nvPr/>
            </p:nvSpPr>
            <p:spPr>
              <a:xfrm>
                <a:off x="525611" y="1245894"/>
                <a:ext cx="5657475" cy="4693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US" sz="2300" dirty="0"/>
                  <a:t>For example, imagine you have a small padlock with </a:t>
                </a:r>
                <a:r>
                  <a:rPr lang="en-US" sz="2300" b="1" dirty="0"/>
                  <a:t>4 digits</a:t>
                </a:r>
                <a:r>
                  <a:rPr lang="en-US" sz="2300" dirty="0"/>
                  <a:t>, each from </a:t>
                </a:r>
                <a:r>
                  <a:rPr lang="en-US" sz="2300" b="1" dirty="0"/>
                  <a:t>0-9</a:t>
                </a:r>
                <a:r>
                  <a:rPr lang="en-US" sz="2300" dirty="0"/>
                  <a:t>. 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You forgot your combination, Since you can't remember any of the digits, </a:t>
                </a:r>
                <a:r>
                  <a:rPr lang="en-US" sz="2300" b="1" dirty="0">
                    <a:solidFill>
                      <a:srgbClr val="0070C0"/>
                    </a:solidFill>
                  </a:rPr>
                  <a:t>you have to use a brute force method to open the lock</a:t>
                </a:r>
                <a:r>
                  <a:rPr lang="en-US" sz="2300" dirty="0"/>
                  <a:t>.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So you set all the numbers back to 0 and try them one by one: 0001, 0002, 0003, and so on until it opens. 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In the worst case scenario, it would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2300" b="1" dirty="0">
                    <a:solidFill>
                      <a:srgbClr val="FF0000"/>
                    </a:solidFill>
                  </a:rPr>
                  <a:t>, or 10,000 tries </a:t>
                </a:r>
                <a:r>
                  <a:rPr lang="en-US" sz="2300" dirty="0"/>
                  <a:t>to find your combination.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8F01E5-9DD2-5DD7-64D3-82538770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11" y="1245894"/>
                <a:ext cx="5657475" cy="4693593"/>
              </a:xfrm>
              <a:prstGeom prst="rect">
                <a:avLst/>
              </a:prstGeom>
              <a:blipFill>
                <a:blip r:embed="rId4"/>
                <a:stretch>
                  <a:fillRect l="-1509" t="-909" r="-1185" b="-20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erson holding a combination lock&#10;&#10;Description automatically generated">
            <a:extLst>
              <a:ext uri="{FF2B5EF4-FFF2-40B4-BE49-F238E27FC236}">
                <a16:creationId xmlns:a16="http://schemas.microsoft.com/office/drawing/2014/main" id="{2A4ED579-4000-C1D7-EFFF-882AB7518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5" y="1245894"/>
            <a:ext cx="3428554" cy="34285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85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Divide and Conquer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A </a:t>
            </a:r>
            <a:r>
              <a:rPr lang="en-US" sz="2400" b="1" dirty="0">
                <a:solidFill>
                  <a:srgbClr val="00B050"/>
                </a:solidFill>
              </a:rPr>
              <a:t>divide and conquer </a:t>
            </a:r>
            <a:r>
              <a:rPr lang="en-US" sz="2400" dirty="0"/>
              <a:t>algorithm is a strategy of solving a large problem by</a:t>
            </a:r>
          </a:p>
          <a:p>
            <a:pPr algn="l"/>
            <a:endParaRPr lang="en-US" sz="2400" dirty="0"/>
          </a:p>
          <a:p>
            <a:pPr algn="l">
              <a:buFont typeface="+mj-lt"/>
              <a:buAutoNum type="arabicPeriod"/>
            </a:pPr>
            <a:r>
              <a:rPr lang="en-US" sz="2400" dirty="0"/>
              <a:t> Breaking the problem into smaller sub-problems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 Solving the sub-problems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 Combining them to get the desired output.</a:t>
            </a:r>
          </a:p>
          <a:p>
            <a:pPr algn="l"/>
            <a:endParaRPr lang="en-US" sz="2400" dirty="0"/>
          </a:p>
          <a:p>
            <a:pPr algn="l"/>
            <a:endParaRPr lang="en-US" sz="2400" b="0" i="0" dirty="0">
              <a:effectLst/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129023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Divide and Conquer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8267" y="1630738"/>
            <a:ext cx="5657475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300" dirty="0"/>
              <a:t>The merge sort algorithm uses the divide and conquer approach where:</a:t>
            </a:r>
          </a:p>
          <a:p>
            <a:pPr algn="l" fontAlgn="base"/>
            <a:endParaRPr lang="en-US" sz="2300" dirty="0"/>
          </a:p>
          <a:p>
            <a:pPr algn="l" fontAlgn="base"/>
            <a:r>
              <a:rPr lang="en-US" sz="2300" dirty="0"/>
              <a:t>1. An array is </a:t>
            </a:r>
            <a:r>
              <a:rPr lang="en-US" sz="2300" b="1" dirty="0"/>
              <a:t>divided</a:t>
            </a:r>
            <a:r>
              <a:rPr lang="en-US" sz="2300" dirty="0"/>
              <a:t> into two halves</a:t>
            </a:r>
          </a:p>
          <a:p>
            <a:pPr algn="l" fontAlgn="base"/>
            <a:r>
              <a:rPr lang="en-US" sz="2300" dirty="0"/>
              <a:t>2. Each subpart is then divided recursively until we get the individual elements</a:t>
            </a:r>
          </a:p>
          <a:p>
            <a:pPr algn="l" fontAlgn="base"/>
            <a:r>
              <a:rPr lang="en-US" sz="2300" dirty="0"/>
              <a:t>3. The elements are then combined in a sorted manner. Hence, we </a:t>
            </a:r>
            <a:r>
              <a:rPr lang="en-US" sz="2300" b="1" dirty="0"/>
              <a:t>conquer</a:t>
            </a:r>
            <a:r>
              <a:rPr lang="en-US" sz="2300" dirty="0"/>
              <a:t> and </a:t>
            </a:r>
            <a:r>
              <a:rPr lang="en-US" sz="2300" b="1" dirty="0"/>
              <a:t>combine</a:t>
            </a:r>
          </a:p>
        </p:txBody>
      </p:sp>
      <p:pic>
        <p:nvPicPr>
          <p:cNvPr id="3" name="Picture 2" descr="A red squares on a white background&#10;&#10;Description automatically generated">
            <a:extLst>
              <a:ext uri="{FF2B5EF4-FFF2-40B4-BE49-F238E27FC236}">
                <a16:creationId xmlns:a16="http://schemas.microsoft.com/office/drawing/2014/main" id="{A75E6EBE-76F8-792D-E29D-F6CB2535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81" y="2122277"/>
            <a:ext cx="2764972" cy="15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Greedy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euclid_circular_a"/>
              </a:rPr>
              <a:t>A </a:t>
            </a:r>
            <a:r>
              <a:rPr lang="en-US" sz="2400" b="1" i="0" dirty="0">
                <a:solidFill>
                  <a:srgbClr val="00B050"/>
                </a:solidFill>
                <a:effectLst/>
                <a:latin typeface="euclid_circular_a"/>
              </a:rPr>
              <a:t>greedy algorithm </a:t>
            </a:r>
            <a:r>
              <a:rPr lang="en-US" sz="2400" b="0" i="0" dirty="0">
                <a:effectLst/>
                <a:latin typeface="euclid_circular_a"/>
              </a:rPr>
              <a:t>is an approach for solving a problem by selecting the best option available at the moment. </a:t>
            </a:r>
          </a:p>
          <a:p>
            <a:pPr algn="l"/>
            <a:endParaRPr lang="en-US" sz="2400" dirty="0">
              <a:latin typeface="euclid_circular_a"/>
            </a:endParaRPr>
          </a:p>
          <a:p>
            <a:pPr algn="l"/>
            <a:r>
              <a:rPr lang="en-US" sz="2400" b="0" i="0" dirty="0">
                <a:effectLst/>
                <a:latin typeface="euclid_circular_a"/>
              </a:rPr>
              <a:t>It doesn't worry whether the current best result will bring the overall optimal result.</a:t>
            </a:r>
          </a:p>
          <a:p>
            <a:pPr algn="l"/>
            <a:endParaRPr lang="en-US" sz="2400" dirty="0">
              <a:latin typeface="euclid_circular_a"/>
            </a:endParaRPr>
          </a:p>
          <a:p>
            <a:pPr algn="l"/>
            <a:r>
              <a:rPr lang="en-US" sz="2400" b="0" i="0" dirty="0">
                <a:effectLst/>
                <a:latin typeface="euclid_circular_a"/>
              </a:rPr>
              <a:t>The algorithm never reverses the earlier decision even if the choice is wrong</a:t>
            </a:r>
          </a:p>
        </p:txBody>
      </p:sp>
    </p:spTree>
    <p:extLst>
      <p:ext uri="{BB962C8B-B14F-4D97-AF65-F5344CB8AC3E}">
        <p14:creationId xmlns:p14="http://schemas.microsoft.com/office/powerpoint/2010/main" val="78664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2727</TotalTime>
  <Words>805</Words>
  <Application>Microsoft Macintosh PowerPoint</Application>
  <PresentationFormat>Widescreen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Calibri Light (Headings)</vt:lpstr>
      <vt:lpstr>Cambria Math</vt:lpstr>
      <vt:lpstr>euclid_circular_a</vt:lpstr>
      <vt:lpstr>Söhne</vt:lpstr>
      <vt:lpstr>source-serif-pro</vt:lpstr>
      <vt:lpstr>Wingdings</vt:lpstr>
      <vt:lpstr>Office Theme</vt:lpstr>
      <vt:lpstr>Strategies in Designing Algorithms</vt:lpstr>
      <vt:lpstr>Outline</vt:lpstr>
      <vt:lpstr>Algorithm and Strategy</vt:lpstr>
      <vt:lpstr>Algorithm and Strategy</vt:lpstr>
      <vt:lpstr>Brute Force Approach </vt:lpstr>
      <vt:lpstr>Brute Force Approach </vt:lpstr>
      <vt:lpstr>Divide and Conquer Approach</vt:lpstr>
      <vt:lpstr>Divide and Conquer Approach</vt:lpstr>
      <vt:lpstr>Greedy Approach</vt:lpstr>
      <vt:lpstr>Greedy Approach</vt:lpstr>
      <vt:lpstr>Dynamic Programming Approach</vt:lpstr>
      <vt:lpstr>Dynamic Programming Approach</vt:lpstr>
      <vt:lpstr>Dynamic Programming Approach</vt:lpstr>
      <vt:lpstr>Dynamic Programming Approach</vt:lpstr>
      <vt:lpstr>Dynamic Programming Approach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482</cp:revision>
  <dcterms:created xsi:type="dcterms:W3CDTF">2022-05-11T03:47:05Z</dcterms:created>
  <dcterms:modified xsi:type="dcterms:W3CDTF">2024-05-22T07:16:39Z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